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4" r:id="rId5"/>
    <p:sldId id="259" r:id="rId6"/>
    <p:sldId id="260" r:id="rId7"/>
    <p:sldId id="265" r:id="rId8"/>
    <p:sldId id="261" r:id="rId9"/>
    <p:sldId id="262" r:id="rId10"/>
    <p:sldId id="263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CE111-BF07-4DE5-B267-B1FF1D6A9D89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67CAE-721D-4B47-A0C9-D46568482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7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67CAE-721D-4B47-A0C9-D465684821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4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93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15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0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6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8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4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9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01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5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8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8956F-A09B-44B8-A46E-0CE13A63A965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E7299-66E9-4420-81B6-0D1D8602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1829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gif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Imagery 2.0 –you are here and there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brief introduction to social photo and video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65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Flickr 101 – from mobile to web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Requires Yahoo ID</a:t>
            </a:r>
          </a:p>
          <a:p>
            <a:r>
              <a:rPr lang="en-US" dirty="0" smtClean="0"/>
              <a:t>May require going to </a:t>
            </a:r>
            <a:r>
              <a:rPr lang="en-US" dirty="0" err="1" smtClean="0"/>
              <a:t>flickr</a:t>
            </a:r>
            <a:r>
              <a:rPr lang="en-US" dirty="0" smtClean="0"/>
              <a:t> web page to set permission access and optional personal information</a:t>
            </a:r>
          </a:p>
          <a:p>
            <a:r>
              <a:rPr lang="en-US" dirty="0" smtClean="0"/>
              <a:t>Download app from Android or </a:t>
            </a:r>
            <a:r>
              <a:rPr lang="en-US" dirty="0" err="1" smtClean="0"/>
              <a:t>Iphone</a:t>
            </a:r>
            <a:r>
              <a:rPr lang="en-US" dirty="0" smtClean="0"/>
              <a:t> App Store</a:t>
            </a:r>
          </a:p>
          <a:p>
            <a:r>
              <a:rPr lang="en-US" dirty="0" smtClean="0"/>
              <a:t>Install onto mobile device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80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installed, log in to app </a:t>
            </a:r>
          </a:p>
          <a:p>
            <a:r>
              <a:rPr lang="en-US" dirty="0" smtClean="0"/>
              <a:t>Search photos and videos for key words</a:t>
            </a:r>
          </a:p>
          <a:p>
            <a:r>
              <a:rPr lang="en-US" dirty="0" smtClean="0"/>
              <a:t>See what others have been uploading</a:t>
            </a:r>
          </a:p>
          <a:p>
            <a:r>
              <a:rPr lang="en-US" dirty="0" smtClean="0"/>
              <a:t>Upload your own images</a:t>
            </a:r>
          </a:p>
        </p:txBody>
      </p:sp>
    </p:spTree>
    <p:extLst>
      <p:ext uri="{BB962C8B-B14F-4D97-AF65-F5344CB8AC3E}">
        <p14:creationId xmlns:p14="http://schemas.microsoft.com/office/powerpoint/2010/main" val="404786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Uploading images/video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Real time uploading as well as uploading from library</a:t>
            </a:r>
          </a:p>
          <a:p>
            <a:r>
              <a:rPr lang="en-US" dirty="0" smtClean="0"/>
              <a:t>Can turn on location services – in settings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79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Add information to each photo, change titles, add key words for searches </a:t>
            </a:r>
          </a:p>
          <a:p>
            <a:r>
              <a:rPr lang="en-US" dirty="0" smtClean="0"/>
              <a:t>Place photo in sets</a:t>
            </a:r>
          </a:p>
          <a:p>
            <a:r>
              <a:rPr lang="en-US" dirty="0" smtClean="0"/>
              <a:t>Tag photos</a:t>
            </a:r>
          </a:p>
          <a:p>
            <a:r>
              <a:rPr lang="en-US" dirty="0" smtClean="0"/>
              <a:t>Restrict access control</a:t>
            </a:r>
          </a:p>
          <a:p>
            <a:r>
              <a:rPr lang="en-US" dirty="0" err="1" smtClean="0"/>
              <a:t>Geolocate</a:t>
            </a:r>
            <a:r>
              <a:rPr lang="en-US" dirty="0" smtClean="0"/>
              <a:t> photos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</p:spTree>
    <p:extLst>
      <p:ext uri="{BB962C8B-B14F-4D97-AF65-F5344CB8AC3E}">
        <p14:creationId xmlns:p14="http://schemas.microsoft.com/office/powerpoint/2010/main" val="130110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Add information to each photo, change titles, add key words for searches </a:t>
            </a:r>
          </a:p>
          <a:p>
            <a:r>
              <a:rPr lang="en-US" dirty="0" smtClean="0"/>
              <a:t>Tags can be really specific</a:t>
            </a:r>
          </a:p>
          <a:p>
            <a:r>
              <a:rPr lang="en-US" dirty="0" smtClean="0"/>
              <a:t>Tags can be selected from commonly used tag set</a:t>
            </a:r>
          </a:p>
          <a:p>
            <a:r>
              <a:rPr lang="en-US" dirty="0" smtClean="0"/>
              <a:t>Can be really buggy</a:t>
            </a:r>
          </a:p>
          <a:p>
            <a:r>
              <a:rPr lang="en-US" dirty="0" smtClean="0"/>
              <a:t>User can edit tags later, but easier to do on web than on mobile device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</p:spTree>
    <p:extLst>
      <p:ext uri="{BB962C8B-B14F-4D97-AF65-F5344CB8AC3E}">
        <p14:creationId xmlns:p14="http://schemas.microsoft.com/office/powerpoint/2010/main" val="298140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Uploading is visual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Can watch uploading take place, </a:t>
            </a:r>
            <a:r>
              <a:rPr lang="en-US" dirty="0" err="1" smtClean="0"/>
              <a:t>flickr</a:t>
            </a:r>
            <a:r>
              <a:rPr lang="en-US" dirty="0" smtClean="0"/>
              <a:t> app only supports uploading one photo at a time</a:t>
            </a:r>
          </a:p>
          <a:p>
            <a:r>
              <a:rPr lang="en-US" dirty="0" smtClean="0"/>
              <a:t>Other 3</a:t>
            </a:r>
            <a:r>
              <a:rPr lang="en-US" baseline="30000" dirty="0" smtClean="0"/>
              <a:t>rd</a:t>
            </a:r>
            <a:r>
              <a:rPr lang="en-US" dirty="0" smtClean="0"/>
              <a:t> party apps allow for selecting more that one photo, great if you are planning on putting up a lot of photos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609" y="1601369"/>
            <a:ext cx="3017782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0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checking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Check to see if photo is in in photo stream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438400" y="3048000"/>
            <a:ext cx="914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Flickr mobile allows you to check activity and comments – sometimes lags behind web client</a:t>
            </a:r>
          </a:p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</p:spTree>
    <p:extLst>
      <p:ext uri="{BB962C8B-B14F-4D97-AF65-F5344CB8AC3E}">
        <p14:creationId xmlns:p14="http://schemas.microsoft.com/office/powerpoint/2010/main" val="68136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caveats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46" y="1600200"/>
            <a:ext cx="3017308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Much of the same functionality in mobile app as the </a:t>
            </a:r>
            <a:r>
              <a:rPr lang="en-US" dirty="0" err="1" smtClean="0"/>
              <a:t>flickr</a:t>
            </a:r>
            <a:r>
              <a:rPr lang="en-US" dirty="0" smtClean="0"/>
              <a:t> web page, but can be cumbersome to navigate</a:t>
            </a:r>
          </a:p>
          <a:p>
            <a:r>
              <a:rPr lang="en-US" dirty="0" smtClean="0"/>
              <a:t>Suggest using 3</a:t>
            </a:r>
            <a:r>
              <a:rPr lang="en-US" baseline="30000" dirty="0" smtClean="0"/>
              <a:t>rd</a:t>
            </a:r>
            <a:r>
              <a:rPr lang="en-US" dirty="0" smtClean="0"/>
              <a:t> party apps or web page for relationship management or changing permissions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a lot of social image sharing applications available to make it easy all to share images, emotions and events</a:t>
            </a:r>
          </a:p>
          <a:p>
            <a:r>
              <a:rPr lang="en-US" dirty="0" smtClean="0"/>
              <a:t>Users should their own judgment as to what is appropriate for which audience</a:t>
            </a:r>
          </a:p>
          <a:p>
            <a:r>
              <a:rPr lang="en-US" dirty="0" smtClean="0"/>
              <a:t>Real time image uploading with </a:t>
            </a:r>
            <a:r>
              <a:rPr lang="en-US" dirty="0" err="1" smtClean="0"/>
              <a:t>geolocation</a:t>
            </a:r>
            <a:r>
              <a:rPr lang="en-US" dirty="0"/>
              <a:t> </a:t>
            </a:r>
            <a:r>
              <a:rPr lang="en-US" dirty="0" smtClean="0"/>
              <a:t>empowers citizens to document global events</a:t>
            </a:r>
          </a:p>
          <a:p>
            <a:r>
              <a:rPr lang="en-US" dirty="0" smtClean="0"/>
              <a:t>Fills in gaps where typical media is not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thoughts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Millions of photos and video clips are loaded to the social sharing sites every day</a:t>
            </a:r>
          </a:p>
          <a:p>
            <a:pPr marL="0" indent="0">
              <a:buNone/>
            </a:pPr>
            <a:r>
              <a:rPr lang="en-US" dirty="0" smtClean="0"/>
              <a:t>Some of the photos are carefully edited and curated</a:t>
            </a:r>
          </a:p>
          <a:p>
            <a:pPr marL="0" indent="0">
              <a:buNone/>
            </a:pPr>
            <a:r>
              <a:rPr lang="en-US" dirty="0" smtClean="0"/>
              <a:t>Many of the photos are taken quickly and randomly </a:t>
            </a:r>
          </a:p>
          <a:p>
            <a:pPr marL="0" indent="0">
              <a:buNone/>
            </a:pPr>
            <a:r>
              <a:rPr lang="en-US" dirty="0" smtClean="0"/>
              <a:t>Most don’t even get viewed by more than a handful of people</a:t>
            </a:r>
          </a:p>
          <a:p>
            <a:pPr marL="0" indent="0">
              <a:buNone/>
            </a:pPr>
            <a:r>
              <a:rPr lang="en-US" dirty="0" smtClean="0"/>
              <a:t>But we continue to add to this vast collection by the second for many different reasons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62200"/>
            <a:ext cx="4038600" cy="2685239"/>
          </a:xfrm>
        </p:spPr>
      </p:pic>
    </p:spTree>
    <p:extLst>
      <p:ext uri="{BB962C8B-B14F-4D97-AF65-F5344CB8AC3E}">
        <p14:creationId xmlns:p14="http://schemas.microsoft.com/office/powerpoint/2010/main" val="265771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social web makes it so easy to share our daily lives with many or a few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Mobile platforms and thousands of applications </a:t>
            </a:r>
          </a:p>
          <a:p>
            <a:r>
              <a:rPr lang="en-US" dirty="0" smtClean="0"/>
              <a:t>Direct uploading </a:t>
            </a:r>
          </a:p>
          <a:p>
            <a:r>
              <a:rPr lang="en-US" dirty="0" smtClean="0"/>
              <a:t>Easy sharing across multiple sites </a:t>
            </a:r>
          </a:p>
          <a:p>
            <a:r>
              <a:rPr lang="en-US" dirty="0" smtClean="0"/>
              <a:t>Access control</a:t>
            </a:r>
          </a:p>
          <a:p>
            <a:r>
              <a:rPr lang="en-US" dirty="0" smtClean="0"/>
              <a:t>User added value – location, tags</a:t>
            </a:r>
          </a:p>
          <a:p>
            <a:r>
              <a:rPr lang="en-US" dirty="0" smtClean="0"/>
              <a:t>Easily searchable by user/topic/location/date/time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52600"/>
            <a:ext cx="4038600" cy="4038600"/>
          </a:xfrm>
        </p:spPr>
      </p:pic>
      <p:sp>
        <p:nvSpPr>
          <p:cNvPr id="6" name="TextBox 5"/>
          <p:cNvSpPr txBox="1"/>
          <p:nvPr/>
        </p:nvSpPr>
        <p:spPr>
          <a:xfrm>
            <a:off x="4572000" y="5834743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instagram</a:t>
            </a:r>
            <a:r>
              <a:rPr lang="en-US" dirty="0" smtClean="0"/>
              <a:t>, orange, nasturtium, iPhone, fall, colorized, </a:t>
            </a:r>
            <a:r>
              <a:rPr lang="en-US" dirty="0" err="1" smtClean="0"/>
              <a:t>iphonesia</a:t>
            </a:r>
            <a:r>
              <a:rPr lang="en-US" dirty="0" smtClean="0"/>
              <a:t>, my ordinary life, Seattle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9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a lot of photo sharing sites out there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92094"/>
            <a:ext cx="4038600" cy="4908706"/>
          </a:xfrm>
        </p:spPr>
        <p:txBody>
          <a:bodyPr>
            <a:noAutofit/>
          </a:bodyPr>
          <a:lstStyle/>
          <a:p>
            <a:r>
              <a:rPr lang="en-US" sz="2000" dirty="0" smtClean="0"/>
              <a:t>Some provide archive capability, some allow linking or cross publishing</a:t>
            </a:r>
          </a:p>
          <a:p>
            <a:r>
              <a:rPr lang="en-US" sz="2000" dirty="0" smtClean="0"/>
              <a:t>Some have third party development sites and applications </a:t>
            </a:r>
          </a:p>
          <a:p>
            <a:r>
              <a:rPr lang="en-US" sz="2000" dirty="0" smtClean="0"/>
              <a:t>Many allow for advanced editing</a:t>
            </a:r>
          </a:p>
          <a:p>
            <a:r>
              <a:rPr lang="en-US" sz="2000" dirty="0" smtClean="0"/>
              <a:t>Many allow for sharing and commenting</a:t>
            </a:r>
          </a:p>
          <a:p>
            <a:r>
              <a:rPr lang="en-US" sz="2000" dirty="0" smtClean="0"/>
              <a:t>Many are free for low volume use</a:t>
            </a:r>
          </a:p>
          <a:p>
            <a:r>
              <a:rPr lang="en-US" sz="2000" dirty="0" smtClean="0"/>
              <a:t>Many produce value added products – albums, cards and prints from some of these sites</a:t>
            </a:r>
          </a:p>
          <a:p>
            <a:r>
              <a:rPr lang="en-US" sz="2000" dirty="0" smtClean="0"/>
              <a:t>Some are platform specific</a:t>
            </a:r>
          </a:p>
          <a:p>
            <a:r>
              <a:rPr lang="en-US" sz="2000" dirty="0" smtClean="0"/>
              <a:t>Always read the Terms of Service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112" y="2244782"/>
            <a:ext cx="1752600" cy="5345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095" y="2893085"/>
            <a:ext cx="2047875" cy="771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2" y="5238216"/>
            <a:ext cx="1885949" cy="4162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412" y="4896616"/>
            <a:ext cx="1028700" cy="5143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19" y="6000311"/>
            <a:ext cx="1985670" cy="5599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003" y="5602758"/>
            <a:ext cx="957543" cy="9575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3932400"/>
            <a:ext cx="1571625" cy="4762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546" y="1625145"/>
            <a:ext cx="1524000" cy="4476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19" y="1369360"/>
            <a:ext cx="1457529" cy="5430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67" y="4353615"/>
            <a:ext cx="2448267" cy="5430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10" y="3472787"/>
            <a:ext cx="2181225" cy="8667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57" y="2244782"/>
            <a:ext cx="1123888" cy="112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5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Flickr - sharing/archiving/collaborating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Flickr – social site in that you can make your images and videos available to others for viewing </a:t>
            </a:r>
          </a:p>
          <a:p>
            <a:r>
              <a:rPr lang="en-US" sz="1600" dirty="0" smtClean="0"/>
              <a:t>Free or Paid service</a:t>
            </a:r>
          </a:p>
          <a:p>
            <a:r>
              <a:rPr lang="en-US" sz="1600" dirty="0" smtClean="0"/>
              <a:t>If public, anyone can comment on your work</a:t>
            </a:r>
          </a:p>
          <a:p>
            <a:r>
              <a:rPr lang="en-US" sz="1600" dirty="0" smtClean="0"/>
              <a:t>Flickr creates groups/pools/contests for enthusiastic photo enthusiasts</a:t>
            </a:r>
          </a:p>
          <a:p>
            <a:r>
              <a:rPr lang="en-US" sz="1600" dirty="0" smtClean="0"/>
              <a:t>Images are searchable on search engines by key words, user name</a:t>
            </a:r>
          </a:p>
          <a:p>
            <a:r>
              <a:rPr lang="en-US" sz="1600" dirty="0" smtClean="0"/>
              <a:t>API available for developers to create applications that use your </a:t>
            </a:r>
            <a:r>
              <a:rPr lang="en-US" sz="1600" dirty="0" err="1" smtClean="0"/>
              <a:t>flickr</a:t>
            </a:r>
            <a:r>
              <a:rPr lang="en-US" sz="1600" dirty="0" smtClean="0"/>
              <a:t> stream </a:t>
            </a:r>
          </a:p>
          <a:p>
            <a:r>
              <a:rPr lang="en-US" sz="1600" dirty="0" smtClean="0"/>
              <a:t>Flickr’s explore – algorithm picks most interesting photos and posts them by day or month </a:t>
            </a:r>
          </a:p>
          <a:p>
            <a:r>
              <a:rPr lang="en-US" sz="1600" dirty="0" smtClean="0"/>
              <a:t>Creative Commons licensing of photos </a:t>
            </a:r>
          </a:p>
          <a:p>
            <a:r>
              <a:rPr lang="en-US" sz="1600" dirty="0" smtClean="0"/>
              <a:t>Partnership with Getty Images</a:t>
            </a:r>
          </a:p>
          <a:p>
            <a:pPr marL="0" indent="0">
              <a:buNone/>
            </a:pPr>
            <a:endParaRPr lang="en-US" sz="1600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00200"/>
            <a:ext cx="4038600" cy="2590800"/>
          </a:xfrm>
        </p:spPr>
      </p:pic>
      <p:sp>
        <p:nvSpPr>
          <p:cNvPr id="4" name="Oval 3"/>
          <p:cNvSpPr/>
          <p:nvPr/>
        </p:nvSpPr>
        <p:spPr>
          <a:xfrm>
            <a:off x="6781800" y="3124200"/>
            <a:ext cx="1219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612574" y="2400300"/>
            <a:ext cx="455221" cy="133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220688"/>
            <a:ext cx="4072483" cy="22896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648200"/>
            <a:ext cx="695325" cy="38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4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Instagr.am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Free, iPhone only</a:t>
            </a:r>
          </a:p>
          <a:p>
            <a:r>
              <a:rPr lang="en-US" dirty="0" smtClean="0"/>
              <a:t>Creates nostalgic photos – retro filters and film</a:t>
            </a:r>
          </a:p>
          <a:p>
            <a:r>
              <a:rPr lang="en-US" dirty="0" smtClean="0"/>
              <a:t>Photos are easily filtered, tagged, searchable, can be posted to varying platforms including </a:t>
            </a:r>
            <a:r>
              <a:rPr lang="en-US" dirty="0" err="1" smtClean="0"/>
              <a:t>posterous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Capability to do social searches for followers, can follow, but not necessarily be followed  back – one to many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development  - mostly for desktop and tablet viewing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846" y="1600200"/>
            <a:ext cx="3017308" cy="4525963"/>
          </a:xfrm>
        </p:spPr>
      </p:pic>
    </p:spTree>
    <p:extLst>
      <p:ext uri="{BB962C8B-B14F-4D97-AF65-F5344CB8AC3E}">
        <p14:creationId xmlns:p14="http://schemas.microsoft.com/office/powerpoint/2010/main" val="27309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Myra, an avid photographer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722437"/>
            <a:ext cx="3017308" cy="45259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752600"/>
            <a:ext cx="304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51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Vimeo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Upload user generated content, share and view videos (differs from </a:t>
            </a:r>
            <a:r>
              <a:rPr lang="en-US" dirty="0" err="1" smtClean="0"/>
              <a:t>Youtube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Free for some, commercial use has fee</a:t>
            </a:r>
          </a:p>
          <a:p>
            <a:r>
              <a:rPr lang="en-US" dirty="0" smtClean="0"/>
              <a:t>HD is available</a:t>
            </a:r>
          </a:p>
          <a:p>
            <a:r>
              <a:rPr lang="en-US" dirty="0" smtClean="0"/>
              <a:t>Used by artists, musicians</a:t>
            </a:r>
          </a:p>
          <a:p>
            <a:r>
              <a:rPr lang="en-US" dirty="0" smtClean="0"/>
              <a:t>Corporate channels exist</a:t>
            </a:r>
          </a:p>
          <a:p>
            <a:r>
              <a:rPr lang="en-US" dirty="0" smtClean="0"/>
              <a:t>Can be shared or embedded</a:t>
            </a:r>
          </a:p>
          <a:p>
            <a:r>
              <a:rPr lang="en-US" dirty="0" smtClean="0"/>
              <a:t>Mobile uploads possible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828800"/>
            <a:ext cx="4286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40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8458200" cy="54864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8000" dirty="0" smtClean="0"/>
              <a:t>      </a:t>
            </a:r>
            <a:r>
              <a:rPr lang="en-US" sz="8000" dirty="0" smtClean="0">
                <a:solidFill>
                  <a:srgbClr val="FFFF00"/>
                </a:solidFill>
              </a:rPr>
              <a:t>WHAT? Current and Breaking news – Documenting conflicts</a:t>
            </a:r>
          </a:p>
          <a:p>
            <a:pPr marL="0" indent="0">
              <a:buNone/>
            </a:pPr>
            <a:r>
              <a:rPr lang="en-US" sz="8000" dirty="0">
                <a:solidFill>
                  <a:srgbClr val="FFFF00"/>
                </a:solidFill>
              </a:rPr>
              <a:t> </a:t>
            </a:r>
            <a:r>
              <a:rPr lang="en-US" sz="8000" dirty="0" smtClean="0">
                <a:solidFill>
                  <a:srgbClr val="FFFF00"/>
                </a:solidFill>
              </a:rPr>
              <a:t>     WHO? Avid news junkies, bystanders, news organizations</a:t>
            </a:r>
          </a:p>
          <a:p>
            <a:pPr marL="457200" lvl="1" indent="0">
              <a:buNone/>
            </a:pPr>
            <a:r>
              <a:rPr lang="en-US" sz="8000" dirty="0" smtClean="0"/>
              <a:t>User </a:t>
            </a:r>
            <a:r>
              <a:rPr lang="en-US" sz="8000" dirty="0" smtClean="0"/>
              <a:t>generated content where telephone access is blocked, </a:t>
            </a:r>
            <a:r>
              <a:rPr lang="en-US" sz="8000" dirty="0" err="1" smtClean="0"/>
              <a:t>geolocation</a:t>
            </a:r>
            <a:r>
              <a:rPr lang="en-US" sz="8000" dirty="0" smtClean="0"/>
              <a:t> of </a:t>
            </a:r>
            <a:r>
              <a:rPr lang="en-US" sz="8000" dirty="0" smtClean="0"/>
              <a:t>photos very useful for conflict reporting</a:t>
            </a:r>
          </a:p>
          <a:p>
            <a:pPr marL="457200" lvl="1" indent="0">
              <a:buNone/>
            </a:pPr>
            <a:r>
              <a:rPr lang="en-US" sz="8000" dirty="0" smtClean="0"/>
              <a:t>Direct upload from video platforms to news sites</a:t>
            </a:r>
          </a:p>
          <a:p>
            <a:pPr marL="457200" lvl="1" indent="0">
              <a:buNone/>
            </a:pPr>
            <a:r>
              <a:rPr lang="en-US" sz="8000" dirty="0" smtClean="0"/>
              <a:t>Weather channel social – upload to Facebook weather imagery/storm video</a:t>
            </a:r>
          </a:p>
          <a:p>
            <a:pPr marL="0" indent="0">
              <a:buNone/>
            </a:pPr>
            <a:r>
              <a:rPr lang="en-US" sz="8000" dirty="0">
                <a:solidFill>
                  <a:srgbClr val="FFFF00"/>
                </a:solidFill>
              </a:rPr>
              <a:t> </a:t>
            </a:r>
            <a:r>
              <a:rPr lang="en-US" sz="8000" dirty="0" smtClean="0">
                <a:solidFill>
                  <a:srgbClr val="FFFF00"/>
                </a:solidFill>
              </a:rPr>
              <a:t>     WHAT? Flickr as an </a:t>
            </a:r>
            <a:r>
              <a:rPr lang="en-US" sz="8000" dirty="0">
                <a:solidFill>
                  <a:srgbClr val="FFFF00"/>
                </a:solidFill>
              </a:rPr>
              <a:t>o</a:t>
            </a:r>
            <a:r>
              <a:rPr lang="en-US" sz="8000" dirty="0" smtClean="0">
                <a:solidFill>
                  <a:srgbClr val="FFFF00"/>
                </a:solidFill>
              </a:rPr>
              <a:t>fficial Channel/Brand Image distribution portal</a:t>
            </a:r>
          </a:p>
          <a:p>
            <a:pPr marL="0" indent="0">
              <a:buNone/>
            </a:pPr>
            <a:r>
              <a:rPr lang="en-US" sz="8000" dirty="0">
                <a:solidFill>
                  <a:srgbClr val="FFFF00"/>
                </a:solidFill>
              </a:rPr>
              <a:t> </a:t>
            </a:r>
            <a:r>
              <a:rPr lang="en-US" sz="8000" dirty="0" smtClean="0">
                <a:solidFill>
                  <a:srgbClr val="FFFF00"/>
                </a:solidFill>
              </a:rPr>
              <a:t>     WHO? Institutions – Museums/Archives/Municipalities for everyone </a:t>
            </a:r>
            <a:r>
              <a:rPr lang="en-US" sz="8000" dirty="0">
                <a:solidFill>
                  <a:srgbClr val="FFFF00"/>
                </a:solidFill>
              </a:rPr>
              <a:t> </a:t>
            </a:r>
            <a:r>
              <a:rPr lang="en-US" sz="8000" dirty="0" smtClean="0">
                <a:solidFill>
                  <a:srgbClr val="FFFF00"/>
                </a:solidFill>
              </a:rPr>
              <a:t>                 	including individuals and researcher institutions</a:t>
            </a:r>
          </a:p>
          <a:p>
            <a:pPr marL="0" indent="0">
              <a:buNone/>
            </a:pPr>
            <a:r>
              <a:rPr lang="en-US" sz="8000" smtClean="0"/>
              <a:t>       </a:t>
            </a:r>
            <a:r>
              <a:rPr lang="en-US" sz="8000" smtClean="0"/>
              <a:t> </a:t>
            </a:r>
            <a:r>
              <a:rPr lang="en-US" sz="8000" dirty="0" smtClean="0"/>
              <a:t>Official method of disseminating archival photographs and press photos</a:t>
            </a:r>
          </a:p>
          <a:p>
            <a:pPr marL="0" indent="0">
              <a:buNone/>
            </a:pPr>
            <a:r>
              <a:rPr lang="en-US" sz="8000" dirty="0" smtClean="0"/>
              <a:t>     </a:t>
            </a:r>
            <a:r>
              <a:rPr lang="en-US" sz="8000" dirty="0" smtClean="0">
                <a:solidFill>
                  <a:srgbClr val="FFFF00"/>
                </a:solidFill>
              </a:rPr>
              <a:t>WHAT? Social media data harvesting for environmental events – model    	validation in real time/or post-event analysis </a:t>
            </a:r>
          </a:p>
          <a:p>
            <a:pPr marL="0" indent="0">
              <a:buNone/>
            </a:pPr>
            <a:r>
              <a:rPr lang="en-US" sz="8000" dirty="0">
                <a:solidFill>
                  <a:srgbClr val="FFFF00"/>
                </a:solidFill>
              </a:rPr>
              <a:t> </a:t>
            </a:r>
            <a:r>
              <a:rPr lang="en-US" sz="8000" dirty="0" smtClean="0">
                <a:solidFill>
                  <a:srgbClr val="FFFF00"/>
                </a:solidFill>
              </a:rPr>
              <a:t>     WHO? Concerned individuals, scientists, first responders</a:t>
            </a:r>
          </a:p>
          <a:p>
            <a:pPr marL="457200" lvl="1" indent="0">
              <a:buNone/>
            </a:pPr>
            <a:r>
              <a:rPr lang="en-US" sz="8000" dirty="0" smtClean="0"/>
              <a:t>Providing feedback before first responders arrive, rapid assessment</a:t>
            </a:r>
          </a:p>
          <a:p>
            <a:pPr marL="457200" lvl="1" indent="0">
              <a:buNone/>
            </a:pPr>
            <a:r>
              <a:rPr lang="en-US" sz="8000" dirty="0" smtClean="0"/>
              <a:t>Crisis response mobile apps – oil spill reporter, Project NOAH, citizen engagement</a:t>
            </a:r>
          </a:p>
          <a:p>
            <a:pPr marL="0" indent="0">
              <a:buNone/>
            </a:pPr>
            <a:r>
              <a:rPr lang="en-US" sz="8000" dirty="0" smtClean="0">
                <a:solidFill>
                  <a:srgbClr val="FFFF00"/>
                </a:solidFill>
              </a:rPr>
              <a:t>Brand marketing</a:t>
            </a:r>
            <a:r>
              <a:rPr lang="en-US" sz="8000" dirty="0">
                <a:solidFill>
                  <a:srgbClr val="FFFF00"/>
                </a:solidFill>
              </a:rPr>
              <a:t> </a:t>
            </a:r>
            <a:r>
              <a:rPr lang="en-US" sz="8000" dirty="0" smtClean="0"/>
              <a:t>– Brand Channels on </a:t>
            </a:r>
            <a:r>
              <a:rPr lang="en-US" sz="8000" dirty="0" err="1" smtClean="0"/>
              <a:t>Vimeo</a:t>
            </a:r>
            <a:r>
              <a:rPr lang="en-US" sz="8000" dirty="0" smtClean="0"/>
              <a:t>, Instagr.am, photo contests</a:t>
            </a:r>
            <a:endParaRPr lang="en-US" sz="8000" dirty="0"/>
          </a:p>
          <a:p>
            <a:pPr marL="0" indent="0">
              <a:buNone/>
            </a:pPr>
            <a:r>
              <a:rPr lang="en-US" sz="8000" dirty="0" smtClean="0">
                <a:solidFill>
                  <a:srgbClr val="FFFF00"/>
                </a:solidFill>
              </a:rPr>
              <a:t>Citizen Journalism </a:t>
            </a:r>
            <a:r>
              <a:rPr lang="en-US" sz="8000" dirty="0" smtClean="0"/>
              <a:t>– photojournalism – storify.org</a:t>
            </a:r>
          </a:p>
          <a:p>
            <a:endParaRPr lang="en-US" sz="8000" dirty="0" smtClean="0"/>
          </a:p>
          <a:p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84877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810</Words>
  <Application>Microsoft Office PowerPoint</Application>
  <PresentationFormat>On-screen Show (4:3)</PresentationFormat>
  <Paragraphs>103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Imagery 2.0 –you are here and there</vt:lpstr>
      <vt:lpstr>A few thoughts </vt:lpstr>
      <vt:lpstr>The social web makes it so easy to share our daily lives with many or a few</vt:lpstr>
      <vt:lpstr>There are a lot of photo sharing sites out there </vt:lpstr>
      <vt:lpstr>Flickr - sharing/archiving/collaborating</vt:lpstr>
      <vt:lpstr>Instagr.am</vt:lpstr>
      <vt:lpstr>Meet Myra, an avid photographer</vt:lpstr>
      <vt:lpstr>Vimeo</vt:lpstr>
      <vt:lpstr>Use Cases</vt:lpstr>
      <vt:lpstr>Flickr 101 – from mobile to web </vt:lpstr>
      <vt:lpstr>Now what?</vt:lpstr>
      <vt:lpstr>Uploading images/video</vt:lpstr>
      <vt:lpstr>PowerPoint Presentation</vt:lpstr>
      <vt:lpstr>PowerPoint Presentation</vt:lpstr>
      <vt:lpstr>Uploading is visual</vt:lpstr>
      <vt:lpstr>Double checking</vt:lpstr>
      <vt:lpstr>PowerPoint Presentation</vt:lpstr>
      <vt:lpstr>Some caveats</vt:lpstr>
      <vt:lpstr>Conclusions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Imagery 2.0 –you are here and there</dc:title>
  <dc:creator>nazilam</dc:creator>
  <cp:lastModifiedBy>nazilam</cp:lastModifiedBy>
  <cp:revision>35</cp:revision>
  <dcterms:created xsi:type="dcterms:W3CDTF">2012-01-10T21:01:35Z</dcterms:created>
  <dcterms:modified xsi:type="dcterms:W3CDTF">2012-01-11T22:53:51Z</dcterms:modified>
</cp:coreProperties>
</file>